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1" r:id="rId2"/>
    <p:sldId id="264" r:id="rId3"/>
    <p:sldId id="265" r:id="rId4"/>
    <p:sldId id="272" r:id="rId5"/>
    <p:sldId id="266" r:id="rId6"/>
    <p:sldId id="267" r:id="rId7"/>
    <p:sldId id="268" r:id="rId8"/>
    <p:sldId id="269" r:id="rId9"/>
    <p:sldId id="270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B1F"/>
    <a:srgbClr val="45156A"/>
    <a:srgbClr val="FFF4E7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0"/>
    <p:restoredTop sz="96327"/>
  </p:normalViewPr>
  <p:slideViewPr>
    <p:cSldViewPr snapToGrid="0">
      <p:cViewPr varScale="1">
        <p:scale>
          <a:sx n="124" d="100"/>
          <a:sy n="124" d="100"/>
        </p:scale>
        <p:origin x="12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48D08-36C3-CD4B-AB3D-B4828110CEE3}" type="datetimeFigureOut">
              <a:rPr lang="en-US" smtClean="0"/>
              <a:t>7/1/23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C0573-AF30-F844-9952-AF9987906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3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5BC8D-AC51-362E-ABAB-AE648A82D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6897BB-03DF-246A-8ECC-3F8AD7E368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E3BDD-3F76-52B0-9160-3EEA22D59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C536-FEF7-994D-A84C-2257855132A9}" type="datetimeFigureOut">
              <a:rPr lang="en-US" smtClean="0"/>
              <a:t>7/1/23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2C983-E06E-873E-8EDF-896DCFAB1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99354-269F-22BF-9D5F-E0071CD73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39AE-A133-CA4B-BCE1-85E3830C54F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F4DB58-6DA7-EA57-FE7E-AD086044F8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6520" y="431099"/>
            <a:ext cx="1128716" cy="174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07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03861-FD73-CBC3-7AFC-8E29D6271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00813-1548-621C-6814-E55AB6B04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5EC66-E01D-01E1-0CB7-C055A815E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C536-FEF7-994D-A84C-2257855132A9}" type="datetimeFigureOut">
              <a:rPr lang="en-US" smtClean="0"/>
              <a:t>7/1/23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C5892-75E6-AB5A-FC84-8F06372E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4F511-E2FC-180D-07AA-069EC50E4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39AE-A133-CA4B-BCE1-85E3830C5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94C508-5017-BE03-C81D-E53B088DB4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643BF7-AD5C-5D4B-8B6E-560DC4DDB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8A028-BA70-8897-FECA-A26FDAA22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C536-FEF7-994D-A84C-2257855132A9}" type="datetimeFigureOut">
              <a:rPr lang="en-US" smtClean="0"/>
              <a:t>7/1/23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EECF2-5112-16CA-5A7B-E7E07B53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48DFB-6655-38BA-52F5-042D459E3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39AE-A133-CA4B-BCE1-85E3830C5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9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AD7DD-ED0D-9C1F-3876-83834A777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4BFF5-03C1-F266-47BA-2A99762B6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4C956-87B7-7165-3C9D-ABD8194A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C536-FEF7-994D-A84C-2257855132A9}" type="datetimeFigureOut">
              <a:rPr lang="en-US" smtClean="0"/>
              <a:t>7/1/23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EE779-641A-3171-18F2-9F5D04A04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5CD7C-3D14-4731-8142-C9B4EDD59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39AE-A133-CA4B-BCE1-85E3830C54F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5DFE338-8296-1305-E282-55C62E615F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6520" y="431099"/>
            <a:ext cx="1128716" cy="174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9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02180-9FAD-E9AF-90E4-870D45B31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745CC-6553-113E-F006-57521163A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93AF5-8CF4-5D04-E268-62B903E70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C536-FEF7-994D-A84C-2257855132A9}" type="datetimeFigureOut">
              <a:rPr lang="en-US" smtClean="0"/>
              <a:t>7/1/23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71280-6BD8-3336-5585-EF4673FDA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1C43F-EEA6-8BB6-BC13-D3A1D9CD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39AE-A133-CA4B-BCE1-85E3830C54F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9AD081B-6651-BD16-A432-CCA91588AB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6520" y="431099"/>
            <a:ext cx="1128716" cy="174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8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3E607-1585-A403-B147-DD7308C69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CBC1B-29DA-EB3F-5534-11E1EA2B91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7CCC03-2ED4-6A1F-43D9-831D84962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3898F-83AB-75E9-7BF4-6542CC14B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C536-FEF7-994D-A84C-2257855132A9}" type="datetimeFigureOut">
              <a:rPr lang="en-US" smtClean="0"/>
              <a:t>7/1/23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0A425-E2D8-5D50-F6AA-9EC85F9F5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186AAE-5B95-5D8F-2A52-A57B4C352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39AE-A133-CA4B-BCE1-85E3830C5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81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FC277-76A0-A863-67BA-DAFC5842C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EC0BA-E26D-109E-F099-2ABA471E5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99EC4-0A0F-6D9A-626F-EDA6A0356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6936C0-303F-E5B4-E55C-23E9BB904C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2E8479-7BBF-52D4-33CF-CCB5271C4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2D9F1C-23BD-DF1E-F967-1AB74B1BA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C536-FEF7-994D-A84C-2257855132A9}" type="datetimeFigureOut">
              <a:rPr lang="en-US" smtClean="0"/>
              <a:t>7/1/23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4204F5-99DD-058B-7560-B3E8A0EE0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568F4F-A8B8-7318-F4DC-10EDE7EBD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39AE-A133-CA4B-BCE1-85E3830C5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1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07BC-44D2-5EA6-9D06-1C2DFA1AF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6425A4-EF1B-5017-1788-F0593ABB4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C536-FEF7-994D-A84C-2257855132A9}" type="datetimeFigureOut">
              <a:rPr lang="en-US" smtClean="0"/>
              <a:t>7/1/23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E57BA-8200-5FD4-B13E-0BC68931D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6EC2C7-C620-914D-245A-F01CA79D1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39AE-A133-CA4B-BCE1-85E3830C5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3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CE6B3E-F621-63D9-17E4-74576B59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C536-FEF7-994D-A84C-2257855132A9}" type="datetimeFigureOut">
              <a:rPr lang="en-US" smtClean="0"/>
              <a:t>7/1/23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D41A2-B043-B902-6230-11FC0A490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79C93-ED10-AA76-C8C6-B3B5AE6C5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39AE-A133-CA4B-BCE1-85E3830C5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3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136BC-62DC-94EE-6184-F32757662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E7472-0828-8D37-0629-5DB10C33D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629356-7BA6-11A2-F520-2C0C42B10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C9C15-25A3-FCD3-11FA-496A2EB1B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C536-FEF7-994D-A84C-2257855132A9}" type="datetimeFigureOut">
              <a:rPr lang="en-US" smtClean="0"/>
              <a:t>7/1/23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A1E74-DB54-58E5-4D29-27B9C8764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20323-AC78-581E-63C4-AB8B8A7A1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39AE-A133-CA4B-BCE1-85E3830C5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9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183EA-A844-E6D5-DF04-2D1408D22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D664BF-8C1A-ECBA-C3BD-27A69DC10A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4BD9B-4B9E-1BA9-9C94-AF19DEC3C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6EBDDE-599E-D733-8CEE-2FDF7D9A6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C536-FEF7-994D-A84C-2257855132A9}" type="datetimeFigureOut">
              <a:rPr lang="en-US" smtClean="0"/>
              <a:t>7/1/23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A2E79-EA19-C080-4E86-858346A5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27316-91FE-E040-B4E0-B8B4916F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39AE-A133-CA4B-BCE1-85E3830C5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0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57D267-427C-1397-E61C-49B8169C0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6220E7-270F-C566-345C-DD55C8F91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69C0C-14BE-6381-D655-3AAE5AB2CA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3C536-FEF7-994D-A84C-2257855132A9}" type="datetimeFigureOut">
              <a:rPr lang="en-US" smtClean="0"/>
              <a:t>7/1/23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C16C5-28E1-CD14-8930-1CFFF233E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62660-53F9-1394-524D-C19C2D7FA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239AE-A133-CA4B-BCE1-85E3830C5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7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1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047759-4CB4-C626-9197-6078A7DCA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988" y="320041"/>
            <a:ext cx="6707084" cy="38926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2022-2023</a:t>
            </a:r>
            <a:br>
              <a:rPr lang="en-US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Year End</a:t>
            </a:r>
            <a:br>
              <a:rPr lang="en-US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Awards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F326AFE8-031F-D3C5-F9E6-0BF9BDD6A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43" y="320040"/>
            <a:ext cx="3805361" cy="5899785"/>
          </a:xfrm>
          <a:prstGeom prst="rect">
            <a:avLst/>
          </a:prstGeom>
        </p:spPr>
      </p:pic>
      <p:sp>
        <p:nvSpPr>
          <p:cNvPr id="2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90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1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047759-4CB4-C626-9197-6078A7DCA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988" y="320041"/>
            <a:ext cx="6707084" cy="38926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6600" b="1" kern="1200" dirty="0">
                <a:solidFill>
                  <a:srgbClr val="F37B1F"/>
                </a:solidFill>
                <a:latin typeface="+mj-lt"/>
                <a:ea typeface="+mj-ea"/>
                <a:cs typeface="+mj-cs"/>
              </a:rPr>
              <a:t>DIGITAL</a:t>
            </a:r>
            <a:br>
              <a:rPr lang="en-US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Award Winners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F326AFE8-031F-D3C5-F9E6-0BF9BDD6A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43" y="320040"/>
            <a:ext cx="3805361" cy="5899785"/>
          </a:xfrm>
          <a:prstGeom prst="rect">
            <a:avLst/>
          </a:prstGeom>
        </p:spPr>
      </p:pic>
      <p:sp>
        <p:nvSpPr>
          <p:cNvPr id="2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59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9AD5A967-B7AC-19FE-392D-99B505D39BB3}"/>
              </a:ext>
            </a:extLst>
          </p:cNvPr>
          <p:cNvSpPr txBox="1">
            <a:spLocks/>
          </p:cNvSpPr>
          <p:nvPr/>
        </p:nvSpPr>
        <p:spPr>
          <a:xfrm>
            <a:off x="838202" y="365127"/>
            <a:ext cx="10515600" cy="906114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45156A"/>
                </a:solidFill>
              </a:rPr>
              <a:t>Year End Awarded Images – </a:t>
            </a:r>
            <a:r>
              <a:rPr lang="en-US" sz="4000" b="1" dirty="0">
                <a:solidFill>
                  <a:srgbClr val="F37B1F"/>
                </a:solidFill>
              </a:rPr>
              <a:t>Digital</a:t>
            </a:r>
            <a:r>
              <a:rPr lang="en-US" sz="4000" b="1" dirty="0">
                <a:solidFill>
                  <a:srgbClr val="45156A"/>
                </a:solidFill>
              </a:rPr>
              <a:t> Mono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D4A6BC0-C6F4-7EB3-4E4F-4D6AA0067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901198"/>
              </p:ext>
            </p:extLst>
          </p:nvPr>
        </p:nvGraphicFramePr>
        <p:xfrm>
          <a:off x="1509268" y="1480312"/>
          <a:ext cx="7918195" cy="3547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8047">
                  <a:extLst>
                    <a:ext uri="{9D8B030D-6E8A-4147-A177-3AD203B41FA5}">
                      <a16:colId xmlns:a16="http://schemas.microsoft.com/office/drawing/2014/main" val="3751448000"/>
                    </a:ext>
                  </a:extLst>
                </a:gridCol>
                <a:gridCol w="1871342">
                  <a:extLst>
                    <a:ext uri="{9D8B030D-6E8A-4147-A177-3AD203B41FA5}">
                      <a16:colId xmlns:a16="http://schemas.microsoft.com/office/drawing/2014/main" val="2318024842"/>
                    </a:ext>
                  </a:extLst>
                </a:gridCol>
                <a:gridCol w="1591277">
                  <a:extLst>
                    <a:ext uri="{9D8B030D-6E8A-4147-A177-3AD203B41FA5}">
                      <a16:colId xmlns:a16="http://schemas.microsoft.com/office/drawing/2014/main" val="2032185812"/>
                    </a:ext>
                  </a:extLst>
                </a:gridCol>
                <a:gridCol w="1107529">
                  <a:extLst>
                    <a:ext uri="{9D8B030D-6E8A-4147-A177-3AD203B41FA5}">
                      <a16:colId xmlns:a16="http://schemas.microsoft.com/office/drawing/2014/main" val="3229154036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Image Name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Member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Score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Award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475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Waterbuck Portrait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Jack </a:t>
                      </a:r>
                      <a:r>
                        <a:rPr lang="en-US" sz="1600" u="none" strike="noStrike" dirty="0" err="1">
                          <a:effectLst/>
                        </a:rPr>
                        <a:t>Uellendahl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93452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53279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Dusty Elephant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Jack </a:t>
                      </a:r>
                      <a:r>
                        <a:rPr lang="en-US" sz="1600" u="none" strike="noStrike" dirty="0" err="1">
                          <a:effectLst/>
                        </a:rPr>
                        <a:t>Uellendahl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9584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Mom &amp; Baby Vervet Monkeys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Jack </a:t>
                      </a:r>
                      <a:r>
                        <a:rPr lang="en-US" sz="1600" u="none" strike="noStrike" dirty="0" err="1">
                          <a:effectLst/>
                        </a:rPr>
                        <a:t>Uellendahl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19414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84398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Seen double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Isabel Guerra Clark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383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Pensive Colobus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Jack Uellendahl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08049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Elle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Jack Uellendahl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34095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Mara Lion Portrait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Jack Uellendahl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87586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Bobcat portrait in Black and White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Jack Uellendahl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00185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Gorilla in deep thought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Jack Uellendahl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372338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In Breeding Plumage 2723 MONO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Lou Romain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986429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Trichocereus Study Mono Sep22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Lou Romain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39811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F200070-B443-352D-05F6-5EB6B259063B}"/>
              </a:ext>
            </a:extLst>
          </p:cNvPr>
          <p:cNvSpPr/>
          <p:nvPr/>
        </p:nvSpPr>
        <p:spPr>
          <a:xfrm>
            <a:off x="1509268" y="1480312"/>
            <a:ext cx="7918195" cy="3646492"/>
          </a:xfrm>
          <a:prstGeom prst="rect">
            <a:avLst/>
          </a:prstGeom>
          <a:noFill/>
          <a:ln>
            <a:solidFill>
              <a:srgbClr val="451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D50730-3330-6616-E634-9453D351C07D}"/>
              </a:ext>
            </a:extLst>
          </p:cNvPr>
          <p:cNvCxnSpPr/>
          <p:nvPr/>
        </p:nvCxnSpPr>
        <p:spPr>
          <a:xfrm>
            <a:off x="1509268" y="2093976"/>
            <a:ext cx="7918195" cy="0"/>
          </a:xfrm>
          <a:prstGeom prst="line">
            <a:avLst/>
          </a:prstGeom>
          <a:ln w="12700">
            <a:solidFill>
              <a:srgbClr val="4515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589CA0-2981-20C6-5844-040C6AE5F8F7}"/>
              </a:ext>
            </a:extLst>
          </p:cNvPr>
          <p:cNvCxnSpPr/>
          <p:nvPr/>
        </p:nvCxnSpPr>
        <p:spPr>
          <a:xfrm>
            <a:off x="1509268" y="2859024"/>
            <a:ext cx="7918195" cy="0"/>
          </a:xfrm>
          <a:prstGeom prst="line">
            <a:avLst/>
          </a:prstGeom>
          <a:ln w="12700">
            <a:solidFill>
              <a:srgbClr val="4515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428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9AD5A967-B7AC-19FE-392D-99B505D39BB3}"/>
              </a:ext>
            </a:extLst>
          </p:cNvPr>
          <p:cNvSpPr txBox="1">
            <a:spLocks/>
          </p:cNvSpPr>
          <p:nvPr/>
        </p:nvSpPr>
        <p:spPr>
          <a:xfrm>
            <a:off x="838202" y="365127"/>
            <a:ext cx="10515600" cy="906114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45156A"/>
                </a:solidFill>
              </a:rPr>
              <a:t>Year End Awarded Images – </a:t>
            </a:r>
            <a:r>
              <a:rPr lang="en-US" sz="4000" b="1" dirty="0">
                <a:solidFill>
                  <a:srgbClr val="F37B1F"/>
                </a:solidFill>
              </a:rPr>
              <a:t>Digital</a:t>
            </a:r>
            <a:r>
              <a:rPr lang="en-US" sz="4000" b="1" dirty="0">
                <a:solidFill>
                  <a:srgbClr val="45156A"/>
                </a:solidFill>
              </a:rPr>
              <a:t> Color B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D50730-3330-6616-E634-9453D351C07D}"/>
              </a:ext>
            </a:extLst>
          </p:cNvPr>
          <p:cNvCxnSpPr/>
          <p:nvPr/>
        </p:nvCxnSpPr>
        <p:spPr>
          <a:xfrm>
            <a:off x="1509267" y="2597121"/>
            <a:ext cx="7918195" cy="0"/>
          </a:xfrm>
          <a:prstGeom prst="line">
            <a:avLst/>
          </a:prstGeom>
          <a:ln w="12700">
            <a:solidFill>
              <a:srgbClr val="4515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FE283C7-55A8-9C42-F7A7-94C36F75EF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811639"/>
              </p:ext>
            </p:extLst>
          </p:nvPr>
        </p:nvGraphicFramePr>
        <p:xfrm>
          <a:off x="1509267" y="1984248"/>
          <a:ext cx="7918195" cy="1520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5775">
                  <a:extLst>
                    <a:ext uri="{9D8B030D-6E8A-4147-A177-3AD203B41FA5}">
                      <a16:colId xmlns:a16="http://schemas.microsoft.com/office/drawing/2014/main" val="1182129118"/>
                    </a:ext>
                  </a:extLst>
                </a:gridCol>
                <a:gridCol w="2300015">
                  <a:extLst>
                    <a:ext uri="{9D8B030D-6E8A-4147-A177-3AD203B41FA5}">
                      <a16:colId xmlns:a16="http://schemas.microsoft.com/office/drawing/2014/main" val="345699752"/>
                    </a:ext>
                  </a:extLst>
                </a:gridCol>
                <a:gridCol w="1335470">
                  <a:extLst>
                    <a:ext uri="{9D8B030D-6E8A-4147-A177-3AD203B41FA5}">
                      <a16:colId xmlns:a16="http://schemas.microsoft.com/office/drawing/2014/main" val="722400422"/>
                    </a:ext>
                  </a:extLst>
                </a:gridCol>
                <a:gridCol w="1106935">
                  <a:extLst>
                    <a:ext uri="{9D8B030D-6E8A-4147-A177-3AD203B41FA5}">
                      <a16:colId xmlns:a16="http://schemas.microsoft.com/office/drawing/2014/main" val="3944516164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Image Name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Member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Score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Award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77708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Weaver Tree Sunset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Jim Chamberlain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1st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94153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793275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Majestic Flight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Alfred Weling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909243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Baby with Mother Portrait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Dianne Langmade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880489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African Tree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Dorie Rivera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67340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1DE20C3-5760-A1EC-60F5-76AE5DDEAA3C}"/>
              </a:ext>
            </a:extLst>
          </p:cNvPr>
          <p:cNvSpPr/>
          <p:nvPr/>
        </p:nvSpPr>
        <p:spPr>
          <a:xfrm>
            <a:off x="1509267" y="1984248"/>
            <a:ext cx="7918195" cy="1652804"/>
          </a:xfrm>
          <a:prstGeom prst="rect">
            <a:avLst/>
          </a:prstGeom>
          <a:noFill/>
          <a:ln w="12700">
            <a:solidFill>
              <a:srgbClr val="451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65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9AD5A967-B7AC-19FE-392D-99B505D39BB3}"/>
              </a:ext>
            </a:extLst>
          </p:cNvPr>
          <p:cNvSpPr txBox="1">
            <a:spLocks/>
          </p:cNvSpPr>
          <p:nvPr/>
        </p:nvSpPr>
        <p:spPr>
          <a:xfrm>
            <a:off x="838202" y="365127"/>
            <a:ext cx="10515600" cy="906114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45156A"/>
                </a:solidFill>
              </a:rPr>
              <a:t>Year End Awarded Images – </a:t>
            </a:r>
            <a:r>
              <a:rPr lang="en-US" sz="4000" b="1" dirty="0">
                <a:solidFill>
                  <a:srgbClr val="F37B1F"/>
                </a:solidFill>
              </a:rPr>
              <a:t>Digital</a:t>
            </a:r>
            <a:r>
              <a:rPr lang="en-US" sz="4000" b="1" dirty="0">
                <a:solidFill>
                  <a:srgbClr val="45156A"/>
                </a:solidFill>
              </a:rPr>
              <a:t> Color 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D50730-3330-6616-E634-9453D351C07D}"/>
              </a:ext>
            </a:extLst>
          </p:cNvPr>
          <p:cNvCxnSpPr/>
          <p:nvPr/>
        </p:nvCxnSpPr>
        <p:spPr>
          <a:xfrm>
            <a:off x="1509267" y="2597121"/>
            <a:ext cx="7918195" cy="0"/>
          </a:xfrm>
          <a:prstGeom prst="line">
            <a:avLst/>
          </a:prstGeom>
          <a:ln w="12700">
            <a:solidFill>
              <a:srgbClr val="4515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FE283C7-55A8-9C42-F7A7-94C36F75EF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513635"/>
              </p:ext>
            </p:extLst>
          </p:nvPr>
        </p:nvGraphicFramePr>
        <p:xfrm>
          <a:off x="1509267" y="1984248"/>
          <a:ext cx="7918195" cy="2026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5775">
                  <a:extLst>
                    <a:ext uri="{9D8B030D-6E8A-4147-A177-3AD203B41FA5}">
                      <a16:colId xmlns:a16="http://schemas.microsoft.com/office/drawing/2014/main" val="1182129118"/>
                    </a:ext>
                  </a:extLst>
                </a:gridCol>
                <a:gridCol w="2300015">
                  <a:extLst>
                    <a:ext uri="{9D8B030D-6E8A-4147-A177-3AD203B41FA5}">
                      <a16:colId xmlns:a16="http://schemas.microsoft.com/office/drawing/2014/main" val="345699752"/>
                    </a:ext>
                  </a:extLst>
                </a:gridCol>
                <a:gridCol w="1335470">
                  <a:extLst>
                    <a:ext uri="{9D8B030D-6E8A-4147-A177-3AD203B41FA5}">
                      <a16:colId xmlns:a16="http://schemas.microsoft.com/office/drawing/2014/main" val="722400422"/>
                    </a:ext>
                  </a:extLst>
                </a:gridCol>
                <a:gridCol w="1106935">
                  <a:extLst>
                    <a:ext uri="{9D8B030D-6E8A-4147-A177-3AD203B41FA5}">
                      <a16:colId xmlns:a16="http://schemas.microsoft.com/office/drawing/2014/main" val="3944516164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Image Name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Member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Score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Award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77708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I Think We’re in Trouble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Kathryn Dannay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1st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94153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793275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Polar Reflections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Cindy Marple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909243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Blue Poison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Isabel Guerra Clark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880489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Faces of India one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Isabel Guerra Clark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6734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Dawn’s Glow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Mark Laverman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15656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Enchanted Rays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Kelly Pape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66730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1DE20C3-5760-A1EC-60F5-76AE5DDEAA3C}"/>
              </a:ext>
            </a:extLst>
          </p:cNvPr>
          <p:cNvSpPr/>
          <p:nvPr/>
        </p:nvSpPr>
        <p:spPr>
          <a:xfrm>
            <a:off x="1509267" y="1984248"/>
            <a:ext cx="7918195" cy="2187060"/>
          </a:xfrm>
          <a:prstGeom prst="rect">
            <a:avLst/>
          </a:prstGeom>
          <a:noFill/>
          <a:ln w="12700">
            <a:solidFill>
              <a:srgbClr val="451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48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9AD5A967-B7AC-19FE-392D-99B505D39BB3}"/>
              </a:ext>
            </a:extLst>
          </p:cNvPr>
          <p:cNvSpPr txBox="1">
            <a:spLocks/>
          </p:cNvSpPr>
          <p:nvPr/>
        </p:nvSpPr>
        <p:spPr>
          <a:xfrm>
            <a:off x="838202" y="365127"/>
            <a:ext cx="10515600" cy="906114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45156A"/>
                </a:solidFill>
              </a:rPr>
              <a:t>Year End Awarded Images – </a:t>
            </a:r>
            <a:r>
              <a:rPr lang="en-US" sz="4000" b="1" dirty="0">
                <a:solidFill>
                  <a:srgbClr val="F37B1F"/>
                </a:solidFill>
              </a:rPr>
              <a:t>Digital</a:t>
            </a:r>
            <a:r>
              <a:rPr lang="en-US" sz="4000" b="1" dirty="0">
                <a:solidFill>
                  <a:srgbClr val="45156A"/>
                </a:solidFill>
              </a:rPr>
              <a:t> Nature B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D4A6BC0-C6F4-7EB3-4E4F-4D6AA0067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779343"/>
              </p:ext>
            </p:extLst>
          </p:nvPr>
        </p:nvGraphicFramePr>
        <p:xfrm>
          <a:off x="1509268" y="1480312"/>
          <a:ext cx="7918195" cy="4053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8047">
                  <a:extLst>
                    <a:ext uri="{9D8B030D-6E8A-4147-A177-3AD203B41FA5}">
                      <a16:colId xmlns:a16="http://schemas.microsoft.com/office/drawing/2014/main" val="3751448000"/>
                    </a:ext>
                  </a:extLst>
                </a:gridCol>
                <a:gridCol w="1871342">
                  <a:extLst>
                    <a:ext uri="{9D8B030D-6E8A-4147-A177-3AD203B41FA5}">
                      <a16:colId xmlns:a16="http://schemas.microsoft.com/office/drawing/2014/main" val="2318024842"/>
                    </a:ext>
                  </a:extLst>
                </a:gridCol>
                <a:gridCol w="1591277">
                  <a:extLst>
                    <a:ext uri="{9D8B030D-6E8A-4147-A177-3AD203B41FA5}">
                      <a16:colId xmlns:a16="http://schemas.microsoft.com/office/drawing/2014/main" val="2032185812"/>
                    </a:ext>
                  </a:extLst>
                </a:gridCol>
                <a:gridCol w="1107529">
                  <a:extLst>
                    <a:ext uri="{9D8B030D-6E8A-4147-A177-3AD203B41FA5}">
                      <a16:colId xmlns:a16="http://schemas.microsoft.com/office/drawing/2014/main" val="3229154036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Image Name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Member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Score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Award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475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Gila Woodpecker 0875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Tom Jones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93452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53279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Gila Woodpecker Landing on Cholla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Tom Jones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9584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Harris’ Hawk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Tom Jones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19414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84398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Kings Coming at Salisbury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Dianne Langmade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383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'Eagle Eye' - Not This Time- CA Condor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Dwight Keller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08049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Eyes Closed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Jim Chamberlain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34095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Lion King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Kay Cross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87586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Gila Woodpecker-8507774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Tom Jones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00185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Pyrrhuloxia Male in Flight-1908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Tom Jones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372338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Cooper's Hawk Close Up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Tom Jones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986429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Male Northern Cardinal 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Tom Jones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3981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Antelope Squirrel's Breakfast Time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Tom Jones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92214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Northern Cardinal Female 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Tom Jones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19196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F200070-B443-352D-05F6-5EB6B259063B}"/>
              </a:ext>
            </a:extLst>
          </p:cNvPr>
          <p:cNvSpPr/>
          <p:nvPr/>
        </p:nvSpPr>
        <p:spPr>
          <a:xfrm>
            <a:off x="1509268" y="1480312"/>
            <a:ext cx="7918195" cy="4180749"/>
          </a:xfrm>
          <a:prstGeom prst="rect">
            <a:avLst/>
          </a:prstGeom>
          <a:noFill/>
          <a:ln>
            <a:solidFill>
              <a:srgbClr val="451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D50730-3330-6616-E634-9453D351C07D}"/>
              </a:ext>
            </a:extLst>
          </p:cNvPr>
          <p:cNvCxnSpPr/>
          <p:nvPr/>
        </p:nvCxnSpPr>
        <p:spPr>
          <a:xfrm>
            <a:off x="1509268" y="2093976"/>
            <a:ext cx="7918195" cy="0"/>
          </a:xfrm>
          <a:prstGeom prst="line">
            <a:avLst/>
          </a:prstGeom>
          <a:ln w="12700">
            <a:solidFill>
              <a:srgbClr val="4515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589CA0-2981-20C6-5844-040C6AE5F8F7}"/>
              </a:ext>
            </a:extLst>
          </p:cNvPr>
          <p:cNvCxnSpPr/>
          <p:nvPr/>
        </p:nvCxnSpPr>
        <p:spPr>
          <a:xfrm>
            <a:off x="1509268" y="2859024"/>
            <a:ext cx="7918195" cy="0"/>
          </a:xfrm>
          <a:prstGeom prst="line">
            <a:avLst/>
          </a:prstGeom>
          <a:ln w="12700">
            <a:solidFill>
              <a:srgbClr val="4515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870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9AD5A967-B7AC-19FE-392D-99B505D39BB3}"/>
              </a:ext>
            </a:extLst>
          </p:cNvPr>
          <p:cNvSpPr txBox="1">
            <a:spLocks/>
          </p:cNvSpPr>
          <p:nvPr/>
        </p:nvSpPr>
        <p:spPr>
          <a:xfrm>
            <a:off x="838202" y="365127"/>
            <a:ext cx="10515600" cy="906114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45156A"/>
                </a:solidFill>
              </a:rPr>
              <a:t>Year End Awarded Images – </a:t>
            </a:r>
            <a:r>
              <a:rPr lang="en-US" sz="4000" b="1" dirty="0">
                <a:solidFill>
                  <a:srgbClr val="F37B1F"/>
                </a:solidFill>
              </a:rPr>
              <a:t>Digital</a:t>
            </a:r>
            <a:r>
              <a:rPr lang="en-US" sz="4000" b="1" dirty="0">
                <a:solidFill>
                  <a:srgbClr val="45156A"/>
                </a:solidFill>
              </a:rPr>
              <a:t> Nature 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D50730-3330-6616-E634-9453D351C07D}"/>
              </a:ext>
            </a:extLst>
          </p:cNvPr>
          <p:cNvCxnSpPr/>
          <p:nvPr/>
        </p:nvCxnSpPr>
        <p:spPr>
          <a:xfrm>
            <a:off x="1509267" y="2597121"/>
            <a:ext cx="7918195" cy="0"/>
          </a:xfrm>
          <a:prstGeom prst="line">
            <a:avLst/>
          </a:prstGeom>
          <a:ln w="12700">
            <a:solidFill>
              <a:srgbClr val="4515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FE283C7-55A8-9C42-F7A7-94C36F75EF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850728"/>
              </p:ext>
            </p:extLst>
          </p:nvPr>
        </p:nvGraphicFramePr>
        <p:xfrm>
          <a:off x="1509267" y="1984248"/>
          <a:ext cx="7918195" cy="17735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5775">
                  <a:extLst>
                    <a:ext uri="{9D8B030D-6E8A-4147-A177-3AD203B41FA5}">
                      <a16:colId xmlns:a16="http://schemas.microsoft.com/office/drawing/2014/main" val="1182129118"/>
                    </a:ext>
                  </a:extLst>
                </a:gridCol>
                <a:gridCol w="2300015">
                  <a:extLst>
                    <a:ext uri="{9D8B030D-6E8A-4147-A177-3AD203B41FA5}">
                      <a16:colId xmlns:a16="http://schemas.microsoft.com/office/drawing/2014/main" val="345699752"/>
                    </a:ext>
                  </a:extLst>
                </a:gridCol>
                <a:gridCol w="1335470">
                  <a:extLst>
                    <a:ext uri="{9D8B030D-6E8A-4147-A177-3AD203B41FA5}">
                      <a16:colId xmlns:a16="http://schemas.microsoft.com/office/drawing/2014/main" val="722400422"/>
                    </a:ext>
                  </a:extLst>
                </a:gridCol>
                <a:gridCol w="1106935">
                  <a:extLst>
                    <a:ext uri="{9D8B030D-6E8A-4147-A177-3AD203B41FA5}">
                      <a16:colId xmlns:a16="http://schemas.microsoft.com/office/drawing/2014/main" val="3944516164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Image Name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Member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Score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Award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77708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Cypress Trees in Autumn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Beth Ruggiero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1st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94153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793275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Family Portrait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Isabel Guerra Clark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909243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Fighting For a Meal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Jack </a:t>
                      </a:r>
                      <a:r>
                        <a:rPr lang="en-US" sz="1600" b="0" i="0" u="none" strike="noStrike" dirty="0" err="1">
                          <a:effectLst/>
                          <a:latin typeface="+mn-lt"/>
                        </a:rPr>
                        <a:t>Uellendahl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880489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Bald Eagle Aerobatics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Jack </a:t>
                      </a:r>
                      <a:r>
                        <a:rPr lang="en-US" sz="1600" b="0" i="0" u="none" strike="noStrike" dirty="0" err="1">
                          <a:effectLst/>
                          <a:latin typeface="+mn-lt"/>
                        </a:rPr>
                        <a:t>Uellendahl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6734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Close to Momma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Mark </a:t>
                      </a:r>
                      <a:r>
                        <a:rPr lang="en-US" sz="1600" b="0" i="0" u="none" strike="noStrike" dirty="0" err="1">
                          <a:effectLst/>
                          <a:latin typeface="+mn-lt"/>
                        </a:rPr>
                        <a:t>Laverman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15656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1DE20C3-5760-A1EC-60F5-76AE5DDEAA3C}"/>
              </a:ext>
            </a:extLst>
          </p:cNvPr>
          <p:cNvSpPr/>
          <p:nvPr/>
        </p:nvSpPr>
        <p:spPr>
          <a:xfrm>
            <a:off x="1509267" y="1984248"/>
            <a:ext cx="7918195" cy="1899383"/>
          </a:xfrm>
          <a:prstGeom prst="rect">
            <a:avLst/>
          </a:prstGeom>
          <a:noFill/>
          <a:ln w="12700">
            <a:solidFill>
              <a:srgbClr val="451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87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9AD5A967-B7AC-19FE-392D-99B505D39BB3}"/>
              </a:ext>
            </a:extLst>
          </p:cNvPr>
          <p:cNvSpPr txBox="1">
            <a:spLocks/>
          </p:cNvSpPr>
          <p:nvPr/>
        </p:nvSpPr>
        <p:spPr>
          <a:xfrm>
            <a:off x="838202" y="365127"/>
            <a:ext cx="10515600" cy="906114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45156A"/>
                </a:solidFill>
              </a:rPr>
              <a:t>Year End Awarded Images – </a:t>
            </a:r>
            <a:r>
              <a:rPr lang="en-US" sz="4000" b="1" dirty="0">
                <a:solidFill>
                  <a:srgbClr val="F37B1F"/>
                </a:solidFill>
              </a:rPr>
              <a:t>Digital</a:t>
            </a:r>
            <a:r>
              <a:rPr lang="en-US" sz="4000" b="1" dirty="0">
                <a:solidFill>
                  <a:srgbClr val="45156A"/>
                </a:solidFill>
              </a:rPr>
              <a:t> Creative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D50730-3330-6616-E634-9453D351C07D}"/>
              </a:ext>
            </a:extLst>
          </p:cNvPr>
          <p:cNvCxnSpPr/>
          <p:nvPr/>
        </p:nvCxnSpPr>
        <p:spPr>
          <a:xfrm>
            <a:off x="1509267" y="2597121"/>
            <a:ext cx="7918195" cy="0"/>
          </a:xfrm>
          <a:prstGeom prst="line">
            <a:avLst/>
          </a:prstGeom>
          <a:ln w="12700">
            <a:solidFill>
              <a:srgbClr val="4515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FE283C7-55A8-9C42-F7A7-94C36F75EF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751974"/>
              </p:ext>
            </p:extLst>
          </p:nvPr>
        </p:nvGraphicFramePr>
        <p:xfrm>
          <a:off x="1509267" y="1984248"/>
          <a:ext cx="7918195" cy="2026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5775">
                  <a:extLst>
                    <a:ext uri="{9D8B030D-6E8A-4147-A177-3AD203B41FA5}">
                      <a16:colId xmlns:a16="http://schemas.microsoft.com/office/drawing/2014/main" val="1182129118"/>
                    </a:ext>
                  </a:extLst>
                </a:gridCol>
                <a:gridCol w="2300015">
                  <a:extLst>
                    <a:ext uri="{9D8B030D-6E8A-4147-A177-3AD203B41FA5}">
                      <a16:colId xmlns:a16="http://schemas.microsoft.com/office/drawing/2014/main" val="345699752"/>
                    </a:ext>
                  </a:extLst>
                </a:gridCol>
                <a:gridCol w="1335470">
                  <a:extLst>
                    <a:ext uri="{9D8B030D-6E8A-4147-A177-3AD203B41FA5}">
                      <a16:colId xmlns:a16="http://schemas.microsoft.com/office/drawing/2014/main" val="722400422"/>
                    </a:ext>
                  </a:extLst>
                </a:gridCol>
                <a:gridCol w="1106935">
                  <a:extLst>
                    <a:ext uri="{9D8B030D-6E8A-4147-A177-3AD203B41FA5}">
                      <a16:colId xmlns:a16="http://schemas.microsoft.com/office/drawing/2014/main" val="3944516164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Image Name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Member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Score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Award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77708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Battery Power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Lou Romain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1st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94153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793275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Glade </a:t>
                      </a:r>
                      <a:r>
                        <a:rPr lang="en-US" sz="1600" u="none" strike="noStrike" dirty="0" err="1">
                          <a:effectLst/>
                        </a:rPr>
                        <a:t>Ccreek</a:t>
                      </a:r>
                      <a:r>
                        <a:rPr lang="en-US" sz="1600" u="none" strike="noStrike" dirty="0">
                          <a:effectLst/>
                        </a:rPr>
                        <a:t> Grist Mill 6456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Charles </a:t>
                      </a:r>
                      <a:r>
                        <a:rPr lang="en-US" sz="1600" u="none" strike="noStrike" dirty="0" err="1">
                          <a:effectLst/>
                        </a:rPr>
                        <a:t>Ophardt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909243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Chevy With Marilyn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Charles </a:t>
                      </a:r>
                      <a:r>
                        <a:rPr lang="en-US" sz="1600" u="none" strike="noStrike" dirty="0" err="1">
                          <a:effectLst/>
                        </a:rPr>
                        <a:t>Ophardt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880489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In The </a:t>
                      </a:r>
                      <a:r>
                        <a:rPr lang="en-US" sz="1600" u="none" strike="noStrike" dirty="0" err="1">
                          <a:effectLst/>
                        </a:rPr>
                        <a:t>Headlite</a:t>
                      </a:r>
                      <a:r>
                        <a:rPr lang="en-US" sz="1600" u="none" strike="noStrike" dirty="0">
                          <a:effectLst/>
                        </a:rPr>
                        <a:t> 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Lou Romain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6734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Around Yellowstone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Lou Romain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15656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Very Fast Action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Lou Romain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66730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1DE20C3-5760-A1EC-60F5-76AE5DDEAA3C}"/>
              </a:ext>
            </a:extLst>
          </p:cNvPr>
          <p:cNvSpPr/>
          <p:nvPr/>
        </p:nvSpPr>
        <p:spPr>
          <a:xfrm>
            <a:off x="1509267" y="1984248"/>
            <a:ext cx="7918195" cy="2135689"/>
          </a:xfrm>
          <a:prstGeom prst="rect">
            <a:avLst/>
          </a:prstGeom>
          <a:noFill/>
          <a:ln w="12700">
            <a:solidFill>
              <a:srgbClr val="451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03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9AD5A967-B7AC-19FE-392D-99B505D39BB3}"/>
              </a:ext>
            </a:extLst>
          </p:cNvPr>
          <p:cNvSpPr txBox="1">
            <a:spLocks/>
          </p:cNvSpPr>
          <p:nvPr/>
        </p:nvSpPr>
        <p:spPr>
          <a:xfrm>
            <a:off x="838202" y="365127"/>
            <a:ext cx="10515600" cy="906114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45156A"/>
                </a:solidFill>
              </a:rPr>
              <a:t>Year End Awarded Images – </a:t>
            </a:r>
            <a:r>
              <a:rPr lang="en-US" sz="4000" b="1" dirty="0">
                <a:solidFill>
                  <a:srgbClr val="F37B1F"/>
                </a:solidFill>
              </a:rPr>
              <a:t>Digital</a:t>
            </a:r>
            <a:r>
              <a:rPr lang="en-US" sz="4000" b="1" dirty="0">
                <a:solidFill>
                  <a:srgbClr val="45156A"/>
                </a:solidFill>
              </a:rPr>
              <a:t> Theme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D50730-3330-6616-E634-9453D351C07D}"/>
              </a:ext>
            </a:extLst>
          </p:cNvPr>
          <p:cNvCxnSpPr/>
          <p:nvPr/>
        </p:nvCxnSpPr>
        <p:spPr>
          <a:xfrm>
            <a:off x="1509267" y="2597121"/>
            <a:ext cx="7918195" cy="0"/>
          </a:xfrm>
          <a:prstGeom prst="line">
            <a:avLst/>
          </a:prstGeom>
          <a:ln w="12700">
            <a:solidFill>
              <a:srgbClr val="4515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FE283C7-55A8-9C42-F7A7-94C36F75EF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982555"/>
              </p:ext>
            </p:extLst>
          </p:nvPr>
        </p:nvGraphicFramePr>
        <p:xfrm>
          <a:off x="1509267" y="1984248"/>
          <a:ext cx="7918195" cy="2280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5775">
                  <a:extLst>
                    <a:ext uri="{9D8B030D-6E8A-4147-A177-3AD203B41FA5}">
                      <a16:colId xmlns:a16="http://schemas.microsoft.com/office/drawing/2014/main" val="1182129118"/>
                    </a:ext>
                  </a:extLst>
                </a:gridCol>
                <a:gridCol w="2300015">
                  <a:extLst>
                    <a:ext uri="{9D8B030D-6E8A-4147-A177-3AD203B41FA5}">
                      <a16:colId xmlns:a16="http://schemas.microsoft.com/office/drawing/2014/main" val="345699752"/>
                    </a:ext>
                  </a:extLst>
                </a:gridCol>
                <a:gridCol w="1335470">
                  <a:extLst>
                    <a:ext uri="{9D8B030D-6E8A-4147-A177-3AD203B41FA5}">
                      <a16:colId xmlns:a16="http://schemas.microsoft.com/office/drawing/2014/main" val="722400422"/>
                    </a:ext>
                  </a:extLst>
                </a:gridCol>
                <a:gridCol w="1106935">
                  <a:extLst>
                    <a:ext uri="{9D8B030D-6E8A-4147-A177-3AD203B41FA5}">
                      <a16:colId xmlns:a16="http://schemas.microsoft.com/office/drawing/2014/main" val="3944516164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Image Name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Member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Score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Award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77708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Lightning Over The City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Kelly Pape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1st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94153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793275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Mt Rainier NP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Jim Chamberlain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909243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Monument Valley Chief at Sunrise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Kathryn Dannay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880489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Las Vegas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Kay Cross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6734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Mexican Dinner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Kelly Pape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15656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Teton Morning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Kelly Pape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6673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White Sands Field Trip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 Crowley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76595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1DE20C3-5760-A1EC-60F5-76AE5DDEAA3C}"/>
              </a:ext>
            </a:extLst>
          </p:cNvPr>
          <p:cNvSpPr/>
          <p:nvPr/>
        </p:nvSpPr>
        <p:spPr>
          <a:xfrm>
            <a:off x="1509267" y="1984248"/>
            <a:ext cx="7918195" cy="2371995"/>
          </a:xfrm>
          <a:prstGeom prst="rect">
            <a:avLst/>
          </a:prstGeom>
          <a:noFill/>
          <a:ln w="12700">
            <a:solidFill>
              <a:srgbClr val="451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74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9AD5A967-B7AC-19FE-392D-99B505D39BB3}"/>
              </a:ext>
            </a:extLst>
          </p:cNvPr>
          <p:cNvSpPr txBox="1">
            <a:spLocks/>
          </p:cNvSpPr>
          <p:nvPr/>
        </p:nvSpPr>
        <p:spPr>
          <a:xfrm>
            <a:off x="838202" y="365127"/>
            <a:ext cx="10515600" cy="906114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45156A"/>
                </a:solidFill>
              </a:rPr>
              <a:t>Year End Awarded Images – </a:t>
            </a:r>
            <a:r>
              <a:rPr lang="en-US" sz="4000" b="1" dirty="0">
                <a:solidFill>
                  <a:srgbClr val="F37B1F"/>
                </a:solidFill>
              </a:rPr>
              <a:t>Digital</a:t>
            </a:r>
            <a:r>
              <a:rPr lang="en-US" sz="4000" b="1" dirty="0">
                <a:solidFill>
                  <a:srgbClr val="45156A"/>
                </a:solidFill>
              </a:rPr>
              <a:t> Photo Travel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D4A6BC0-C6F4-7EB3-4E4F-4D6AA0067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360527"/>
              </p:ext>
            </p:extLst>
          </p:nvPr>
        </p:nvGraphicFramePr>
        <p:xfrm>
          <a:off x="1509268" y="1480312"/>
          <a:ext cx="7918195" cy="3547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8047">
                  <a:extLst>
                    <a:ext uri="{9D8B030D-6E8A-4147-A177-3AD203B41FA5}">
                      <a16:colId xmlns:a16="http://schemas.microsoft.com/office/drawing/2014/main" val="3751448000"/>
                    </a:ext>
                  </a:extLst>
                </a:gridCol>
                <a:gridCol w="1871342">
                  <a:extLst>
                    <a:ext uri="{9D8B030D-6E8A-4147-A177-3AD203B41FA5}">
                      <a16:colId xmlns:a16="http://schemas.microsoft.com/office/drawing/2014/main" val="2318024842"/>
                    </a:ext>
                  </a:extLst>
                </a:gridCol>
                <a:gridCol w="1591277">
                  <a:extLst>
                    <a:ext uri="{9D8B030D-6E8A-4147-A177-3AD203B41FA5}">
                      <a16:colId xmlns:a16="http://schemas.microsoft.com/office/drawing/2014/main" val="2032185812"/>
                    </a:ext>
                  </a:extLst>
                </a:gridCol>
                <a:gridCol w="1107529">
                  <a:extLst>
                    <a:ext uri="{9D8B030D-6E8A-4147-A177-3AD203B41FA5}">
                      <a16:colId xmlns:a16="http://schemas.microsoft.com/office/drawing/2014/main" val="3229154036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Image Name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Member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Score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Award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475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Taj Mahal Reflection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Isabel Guerra Clark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93452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53279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Invasion of Giraffes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Jeff Dannay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9584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84398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Avenue of the Baobabs Madagascar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Dwight Keller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383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Soriano before the storm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Ian Cassell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08049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Patagonia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Isabel Guerra Clark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34095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Chicago's train tracks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Isabel Guerra Clark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87586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Torre del Paine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Isabel Guerra Clark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00185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Sunset and Windmills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Isabel Guerra Clark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372338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Windmills of Mykonos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Isabel Guerra Clark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986429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Magic Light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Ron York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3981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Monument valley with Dust Storm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Timothy Crowley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922144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F200070-B443-352D-05F6-5EB6B259063B}"/>
              </a:ext>
            </a:extLst>
          </p:cNvPr>
          <p:cNvSpPr/>
          <p:nvPr/>
        </p:nvSpPr>
        <p:spPr>
          <a:xfrm>
            <a:off x="1509268" y="1480312"/>
            <a:ext cx="7918195" cy="3708137"/>
          </a:xfrm>
          <a:prstGeom prst="rect">
            <a:avLst/>
          </a:prstGeom>
          <a:noFill/>
          <a:ln>
            <a:solidFill>
              <a:srgbClr val="451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D50730-3330-6616-E634-9453D351C07D}"/>
              </a:ext>
            </a:extLst>
          </p:cNvPr>
          <p:cNvCxnSpPr/>
          <p:nvPr/>
        </p:nvCxnSpPr>
        <p:spPr>
          <a:xfrm>
            <a:off x="1509268" y="2093976"/>
            <a:ext cx="7918195" cy="0"/>
          </a:xfrm>
          <a:prstGeom prst="line">
            <a:avLst/>
          </a:prstGeom>
          <a:ln w="12700">
            <a:solidFill>
              <a:srgbClr val="4515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589CA0-2981-20C6-5844-040C6AE5F8F7}"/>
              </a:ext>
            </a:extLst>
          </p:cNvPr>
          <p:cNvCxnSpPr/>
          <p:nvPr/>
        </p:nvCxnSpPr>
        <p:spPr>
          <a:xfrm>
            <a:off x="1509268" y="2622722"/>
            <a:ext cx="7918195" cy="0"/>
          </a:xfrm>
          <a:prstGeom prst="line">
            <a:avLst/>
          </a:prstGeom>
          <a:ln w="12700">
            <a:solidFill>
              <a:srgbClr val="4515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923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9AD5A967-B7AC-19FE-392D-99B505D39BB3}"/>
              </a:ext>
            </a:extLst>
          </p:cNvPr>
          <p:cNvSpPr txBox="1">
            <a:spLocks/>
          </p:cNvSpPr>
          <p:nvPr/>
        </p:nvSpPr>
        <p:spPr>
          <a:xfrm>
            <a:off x="838202" y="365127"/>
            <a:ext cx="10515600" cy="906114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45156A"/>
                </a:solidFill>
              </a:rPr>
              <a:t>Final Print Standings</a:t>
            </a:r>
          </a:p>
        </p:txBody>
      </p:sp>
      <p:pic>
        <p:nvPicPr>
          <p:cNvPr id="3" name="table">
            <a:extLst>
              <a:ext uri="{FF2B5EF4-FFF2-40B4-BE49-F238E27FC236}">
                <a16:creationId xmlns:a16="http://schemas.microsoft.com/office/drawing/2014/main" id="{DBB872D3-201B-5709-AC26-55E1F4BB9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015" y="1575413"/>
            <a:ext cx="2527472" cy="1434430"/>
          </a:xfrm>
          <a:prstGeom prst="rect">
            <a:avLst/>
          </a:prstGeom>
        </p:spPr>
      </p:pic>
      <p:pic>
        <p:nvPicPr>
          <p:cNvPr id="4" name="table">
            <a:extLst>
              <a:ext uri="{FF2B5EF4-FFF2-40B4-BE49-F238E27FC236}">
                <a16:creationId xmlns:a16="http://schemas.microsoft.com/office/drawing/2014/main" id="{045D82A5-153D-655D-1ED9-1D2F7E9CB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475" y="1548079"/>
            <a:ext cx="2527472" cy="1434430"/>
          </a:xfrm>
          <a:prstGeom prst="rect">
            <a:avLst/>
          </a:prstGeom>
        </p:spPr>
      </p:pic>
      <p:pic>
        <p:nvPicPr>
          <p:cNvPr id="5" name="table">
            <a:extLst>
              <a:ext uri="{FF2B5EF4-FFF2-40B4-BE49-F238E27FC236}">
                <a16:creationId xmlns:a16="http://schemas.microsoft.com/office/drawing/2014/main" id="{4C8399CF-2590-51DF-904F-9BDD37E1C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6015" y="3026261"/>
            <a:ext cx="2527472" cy="1434430"/>
          </a:xfrm>
          <a:prstGeom prst="rect">
            <a:avLst/>
          </a:prstGeom>
        </p:spPr>
      </p:pic>
      <p:pic>
        <p:nvPicPr>
          <p:cNvPr id="7" name="table">
            <a:extLst>
              <a:ext uri="{FF2B5EF4-FFF2-40B4-BE49-F238E27FC236}">
                <a16:creationId xmlns:a16="http://schemas.microsoft.com/office/drawing/2014/main" id="{334CCCA3-9A22-6A95-D507-0F054BDDDE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475" y="2998927"/>
            <a:ext cx="2527472" cy="1434430"/>
          </a:xfrm>
          <a:prstGeom prst="rect">
            <a:avLst/>
          </a:prstGeom>
        </p:spPr>
      </p:pic>
      <p:pic>
        <p:nvPicPr>
          <p:cNvPr id="9" name="table">
            <a:extLst>
              <a:ext uri="{FF2B5EF4-FFF2-40B4-BE49-F238E27FC236}">
                <a16:creationId xmlns:a16="http://schemas.microsoft.com/office/drawing/2014/main" id="{899A8326-EB20-362A-8CB4-AD22DFC507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3167" y="4502910"/>
            <a:ext cx="2527472" cy="143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5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9B0F7E59-0451-48D0-1E4D-0CDC98CB6577}"/>
              </a:ext>
            </a:extLst>
          </p:cNvPr>
          <p:cNvGrpSpPr/>
          <p:nvPr/>
        </p:nvGrpSpPr>
        <p:grpSpPr>
          <a:xfrm>
            <a:off x="5699604" y="1504962"/>
            <a:ext cx="2182927" cy="2006600"/>
            <a:chOff x="5770291" y="1511312"/>
            <a:chExt cx="2182927" cy="2006600"/>
          </a:xfrm>
        </p:grpSpPr>
        <p:sp>
          <p:nvSpPr>
            <p:cNvPr id="41" name="TextBox 5">
              <a:extLst>
                <a:ext uri="{FF2B5EF4-FFF2-40B4-BE49-F238E27FC236}">
                  <a16:creationId xmlns:a16="http://schemas.microsoft.com/office/drawing/2014/main" id="{68B8D007-2754-B571-0FDC-37073AAAC3D2}"/>
                </a:ext>
              </a:extLst>
            </p:cNvPr>
            <p:cNvSpPr txBox="1"/>
            <p:nvPr/>
          </p:nvSpPr>
          <p:spPr>
            <a:xfrm>
              <a:off x="5770291" y="1525843"/>
              <a:ext cx="2175163" cy="1920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endParaRPr lang="en-US" dirty="0"/>
            </a:p>
          </p:txBody>
        </p:sp>
        <p:pic>
          <p:nvPicPr>
            <p:cNvPr id="25" name="table">
              <a:extLst>
                <a:ext uri="{FF2B5EF4-FFF2-40B4-BE49-F238E27FC236}">
                  <a16:creationId xmlns:a16="http://schemas.microsoft.com/office/drawing/2014/main" id="{47E4B523-41D6-2D4E-8FD8-5EA50409B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74171" y="1511312"/>
              <a:ext cx="2179047" cy="20066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5C335AD-493E-4630-386D-751F55B1128A}"/>
              </a:ext>
            </a:extLst>
          </p:cNvPr>
          <p:cNvGrpSpPr/>
          <p:nvPr/>
        </p:nvGrpSpPr>
        <p:grpSpPr>
          <a:xfrm>
            <a:off x="5703485" y="3564182"/>
            <a:ext cx="2175163" cy="2015324"/>
            <a:chOff x="5774172" y="3570532"/>
            <a:chExt cx="2175163" cy="2015324"/>
          </a:xfrm>
        </p:grpSpPr>
        <p:sp>
          <p:nvSpPr>
            <p:cNvPr id="29" name="TextBox 5">
              <a:extLst>
                <a:ext uri="{FF2B5EF4-FFF2-40B4-BE49-F238E27FC236}">
                  <a16:creationId xmlns:a16="http://schemas.microsoft.com/office/drawing/2014/main" id="{9D3791AE-5558-6ED0-ACB4-572F56575CF3}"/>
                </a:ext>
              </a:extLst>
            </p:cNvPr>
            <p:cNvSpPr txBox="1"/>
            <p:nvPr/>
          </p:nvSpPr>
          <p:spPr>
            <a:xfrm>
              <a:off x="5774172" y="3570532"/>
              <a:ext cx="2175163" cy="1920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endParaRPr lang="en-US" dirty="0"/>
            </a:p>
          </p:txBody>
        </p:sp>
        <p:pic>
          <p:nvPicPr>
            <p:cNvPr id="28" name="table">
              <a:extLst>
                <a:ext uri="{FF2B5EF4-FFF2-40B4-BE49-F238E27FC236}">
                  <a16:creationId xmlns:a16="http://schemas.microsoft.com/office/drawing/2014/main" id="{8DC49AC1-292E-4237-0216-A026F1193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8055" y="3570532"/>
              <a:ext cx="2167399" cy="2015324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2F860A5-5846-A8DD-17A3-C96A0AACFE62}"/>
              </a:ext>
            </a:extLst>
          </p:cNvPr>
          <p:cNvSpPr/>
          <p:nvPr/>
        </p:nvSpPr>
        <p:spPr>
          <a:xfrm>
            <a:off x="838202" y="3570533"/>
            <a:ext cx="2167398" cy="19383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table">
            <a:extLst>
              <a:ext uri="{FF2B5EF4-FFF2-40B4-BE49-F238E27FC236}">
                <a16:creationId xmlns:a16="http://schemas.microsoft.com/office/drawing/2014/main" id="{B2384392-3462-C5F7-CF0E-CA75C571B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2" y="3570532"/>
            <a:ext cx="2197100" cy="201930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9AD5A967-B7AC-19FE-392D-99B505D39BB3}"/>
              </a:ext>
            </a:extLst>
          </p:cNvPr>
          <p:cNvSpPr txBox="1">
            <a:spLocks/>
          </p:cNvSpPr>
          <p:nvPr/>
        </p:nvSpPr>
        <p:spPr>
          <a:xfrm>
            <a:off x="838202" y="365127"/>
            <a:ext cx="10515600" cy="906114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45156A"/>
                </a:solidFill>
              </a:rPr>
              <a:t>Final Digital Standings</a:t>
            </a:r>
          </a:p>
        </p:txBody>
      </p:sp>
      <p:pic>
        <p:nvPicPr>
          <p:cNvPr id="16" name="table">
            <a:extLst>
              <a:ext uri="{FF2B5EF4-FFF2-40B4-BE49-F238E27FC236}">
                <a16:creationId xmlns:a16="http://schemas.microsoft.com/office/drawing/2014/main" id="{3291B3A1-1BF9-725C-5C8A-37A5E07D41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2" y="1516178"/>
            <a:ext cx="2209800" cy="2006600"/>
          </a:xfrm>
          <a:prstGeom prst="rect">
            <a:avLst/>
          </a:prstGeom>
        </p:spPr>
      </p:pic>
      <p:pic>
        <p:nvPicPr>
          <p:cNvPr id="17" name="table">
            <a:extLst>
              <a:ext uri="{FF2B5EF4-FFF2-40B4-BE49-F238E27FC236}">
                <a16:creationId xmlns:a16="http://schemas.microsoft.com/office/drawing/2014/main" id="{44986834-8AA9-5AA2-793E-16639E0EAE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9611" y="1516178"/>
            <a:ext cx="2209800" cy="2006600"/>
          </a:xfrm>
          <a:prstGeom prst="rect">
            <a:avLst/>
          </a:prstGeom>
        </p:spPr>
      </p:pic>
      <p:pic>
        <p:nvPicPr>
          <p:cNvPr id="19" name="table">
            <a:extLst>
              <a:ext uri="{FF2B5EF4-FFF2-40B4-BE49-F238E27FC236}">
                <a16:creationId xmlns:a16="http://schemas.microsoft.com/office/drawing/2014/main" id="{165F5168-F413-5C0D-608E-6673A6987F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8195" y="3570532"/>
            <a:ext cx="2209800" cy="201930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41F6B567-7583-0C63-203B-A094C0520579}"/>
              </a:ext>
            </a:extLst>
          </p:cNvPr>
          <p:cNvGrpSpPr/>
          <p:nvPr/>
        </p:nvGrpSpPr>
        <p:grpSpPr>
          <a:xfrm>
            <a:off x="8106604" y="1504962"/>
            <a:ext cx="2197100" cy="2019300"/>
            <a:chOff x="8242156" y="1511312"/>
            <a:chExt cx="2197100" cy="2019300"/>
          </a:xfrm>
        </p:grpSpPr>
        <p:sp>
          <p:nvSpPr>
            <p:cNvPr id="27" name="TextBox 3">
              <a:extLst>
                <a:ext uri="{FF2B5EF4-FFF2-40B4-BE49-F238E27FC236}">
                  <a16:creationId xmlns:a16="http://schemas.microsoft.com/office/drawing/2014/main" id="{B6D5FDFE-400C-5741-CF05-C266ED429958}"/>
                </a:ext>
              </a:extLst>
            </p:cNvPr>
            <p:cNvSpPr txBox="1"/>
            <p:nvPr/>
          </p:nvSpPr>
          <p:spPr>
            <a:xfrm>
              <a:off x="8253124" y="1525843"/>
              <a:ext cx="2175163" cy="194930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endParaRPr lang="en-US" dirty="0"/>
            </a:p>
          </p:txBody>
        </p:sp>
        <p:pic>
          <p:nvPicPr>
            <p:cNvPr id="26" name="table">
              <a:extLst>
                <a:ext uri="{FF2B5EF4-FFF2-40B4-BE49-F238E27FC236}">
                  <a16:creationId xmlns:a16="http://schemas.microsoft.com/office/drawing/2014/main" id="{4C795D4F-E1F8-28F0-D7FB-D88B0797B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42156" y="1511312"/>
              <a:ext cx="2197100" cy="2019300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1979A44-A583-E7E0-6FE9-459D8DF25C32}"/>
              </a:ext>
            </a:extLst>
          </p:cNvPr>
          <p:cNvGrpSpPr/>
          <p:nvPr/>
        </p:nvGrpSpPr>
        <p:grpSpPr>
          <a:xfrm>
            <a:off x="8104138" y="3560584"/>
            <a:ext cx="2175164" cy="1927436"/>
            <a:chOff x="10371644" y="5050183"/>
            <a:chExt cx="2175164" cy="1927436"/>
          </a:xfrm>
        </p:grpSpPr>
        <p:sp>
          <p:nvSpPr>
            <p:cNvPr id="31" name="TextBox 7">
              <a:extLst>
                <a:ext uri="{FF2B5EF4-FFF2-40B4-BE49-F238E27FC236}">
                  <a16:creationId xmlns:a16="http://schemas.microsoft.com/office/drawing/2014/main" id="{0D730FA7-28B7-C1C3-55BB-87111DDEF57B}"/>
                </a:ext>
              </a:extLst>
            </p:cNvPr>
            <p:cNvSpPr txBox="1"/>
            <p:nvPr/>
          </p:nvSpPr>
          <p:spPr>
            <a:xfrm>
              <a:off x="10371644" y="5057379"/>
              <a:ext cx="2175163" cy="1920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endParaRPr lang="en-US" dirty="0"/>
            </a:p>
          </p:txBody>
        </p:sp>
        <p:pic>
          <p:nvPicPr>
            <p:cNvPr id="30" name="table">
              <a:extLst>
                <a:ext uri="{FF2B5EF4-FFF2-40B4-BE49-F238E27FC236}">
                  <a16:creationId xmlns:a16="http://schemas.microsoft.com/office/drawing/2014/main" id="{68ADEDCA-F521-CA6E-1F0D-08495FBE9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79409" y="5050183"/>
              <a:ext cx="2167399" cy="1912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9082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1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047759-4CB4-C626-9197-6078A7DCA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988" y="320041"/>
            <a:ext cx="6707084" cy="38926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6600" b="1" kern="1200" dirty="0">
                <a:solidFill>
                  <a:srgbClr val="F37B1F"/>
                </a:solidFill>
                <a:latin typeface="+mj-lt"/>
                <a:ea typeface="+mj-ea"/>
                <a:cs typeface="+mj-cs"/>
              </a:rPr>
              <a:t>PRINT</a:t>
            </a:r>
            <a:br>
              <a:rPr lang="en-US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Award Winners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F326AFE8-031F-D3C5-F9E6-0BF9BDD6A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43" y="320040"/>
            <a:ext cx="3805361" cy="5899785"/>
          </a:xfrm>
          <a:prstGeom prst="rect">
            <a:avLst/>
          </a:prstGeom>
        </p:spPr>
      </p:pic>
      <p:sp>
        <p:nvSpPr>
          <p:cNvPr id="2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88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9AD5A967-B7AC-19FE-392D-99B505D39BB3}"/>
              </a:ext>
            </a:extLst>
          </p:cNvPr>
          <p:cNvSpPr txBox="1">
            <a:spLocks/>
          </p:cNvSpPr>
          <p:nvPr/>
        </p:nvSpPr>
        <p:spPr>
          <a:xfrm>
            <a:off x="838202" y="365127"/>
            <a:ext cx="10515600" cy="906114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45156A"/>
                </a:solidFill>
              </a:rPr>
              <a:t>Year End Awarded Images – </a:t>
            </a:r>
            <a:r>
              <a:rPr lang="en-US" sz="4000" b="1" dirty="0">
                <a:solidFill>
                  <a:srgbClr val="F37B1F"/>
                </a:solidFill>
              </a:rPr>
              <a:t>Print</a:t>
            </a:r>
            <a:r>
              <a:rPr lang="en-US" sz="4000" b="1" dirty="0">
                <a:solidFill>
                  <a:srgbClr val="45156A"/>
                </a:solidFill>
              </a:rPr>
              <a:t> Color A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D4A6BC0-C6F4-7EB3-4E4F-4D6AA0067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602587"/>
              </p:ext>
            </p:extLst>
          </p:nvPr>
        </p:nvGraphicFramePr>
        <p:xfrm>
          <a:off x="1509268" y="1480312"/>
          <a:ext cx="7918195" cy="48139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8047">
                  <a:extLst>
                    <a:ext uri="{9D8B030D-6E8A-4147-A177-3AD203B41FA5}">
                      <a16:colId xmlns:a16="http://schemas.microsoft.com/office/drawing/2014/main" val="3751448000"/>
                    </a:ext>
                  </a:extLst>
                </a:gridCol>
                <a:gridCol w="1871342">
                  <a:extLst>
                    <a:ext uri="{9D8B030D-6E8A-4147-A177-3AD203B41FA5}">
                      <a16:colId xmlns:a16="http://schemas.microsoft.com/office/drawing/2014/main" val="2318024842"/>
                    </a:ext>
                  </a:extLst>
                </a:gridCol>
                <a:gridCol w="1591277">
                  <a:extLst>
                    <a:ext uri="{9D8B030D-6E8A-4147-A177-3AD203B41FA5}">
                      <a16:colId xmlns:a16="http://schemas.microsoft.com/office/drawing/2014/main" val="2032185812"/>
                    </a:ext>
                  </a:extLst>
                </a:gridCol>
                <a:gridCol w="1107529">
                  <a:extLst>
                    <a:ext uri="{9D8B030D-6E8A-4147-A177-3AD203B41FA5}">
                      <a16:colId xmlns:a16="http://schemas.microsoft.com/office/drawing/2014/main" val="3229154036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Image Name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Member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Score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Award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475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Pleasant Valley Sunrise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Mark Laverman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93452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53279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Blue Hour in Chicago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Isabel Guerra Clark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9584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Echinocereus Spring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Lou Romain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19414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84398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Indian Colors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Isabel Guerra Clark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HM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383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Sunrise at the Taj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Isabel Guerra Clark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HM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08049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Sunset at </a:t>
                      </a:r>
                      <a:r>
                        <a:rPr lang="en-US" sz="1600" u="none" strike="noStrike" dirty="0" err="1">
                          <a:effectLst/>
                        </a:rPr>
                        <a:t>Disko</a:t>
                      </a:r>
                      <a:r>
                        <a:rPr lang="en-US" sz="1600" u="none" strike="noStrike" dirty="0">
                          <a:effectLst/>
                        </a:rPr>
                        <a:t> Bay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Isabel Guerra Clark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HM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34095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Chicago Riverfront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Isabel Guerra Clark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HM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87586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Red, white, and blue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Isabel Guerra Clark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HM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00185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Northern Caridnal Stare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Lou Romain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HM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372338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Manarola Italy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Lou Romain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HM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986429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Native Silhoutte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Mark Laverman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HM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3981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Desert Reflection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Mark Laverman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HM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92214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Paria Reflections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Mark Laverman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HM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19196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Navajo Princess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Mark Laverman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HM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719136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King of the Jungle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Mark Laverman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HM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55946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Mr and Mrs Lion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Mark Laverman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HM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60571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F200070-B443-352D-05F6-5EB6B259063B}"/>
              </a:ext>
            </a:extLst>
          </p:cNvPr>
          <p:cNvSpPr/>
          <p:nvPr/>
        </p:nvSpPr>
        <p:spPr>
          <a:xfrm>
            <a:off x="1509268" y="1480312"/>
            <a:ext cx="7918195" cy="4911344"/>
          </a:xfrm>
          <a:prstGeom prst="rect">
            <a:avLst/>
          </a:prstGeom>
          <a:noFill/>
          <a:ln>
            <a:solidFill>
              <a:srgbClr val="451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D50730-3330-6616-E634-9453D351C07D}"/>
              </a:ext>
            </a:extLst>
          </p:cNvPr>
          <p:cNvCxnSpPr/>
          <p:nvPr/>
        </p:nvCxnSpPr>
        <p:spPr>
          <a:xfrm>
            <a:off x="1509268" y="2093976"/>
            <a:ext cx="7918195" cy="0"/>
          </a:xfrm>
          <a:prstGeom prst="line">
            <a:avLst/>
          </a:prstGeom>
          <a:ln w="12700">
            <a:solidFill>
              <a:srgbClr val="4515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589CA0-2981-20C6-5844-040C6AE5F8F7}"/>
              </a:ext>
            </a:extLst>
          </p:cNvPr>
          <p:cNvCxnSpPr/>
          <p:nvPr/>
        </p:nvCxnSpPr>
        <p:spPr>
          <a:xfrm>
            <a:off x="1509268" y="2859024"/>
            <a:ext cx="7918195" cy="0"/>
          </a:xfrm>
          <a:prstGeom prst="line">
            <a:avLst/>
          </a:prstGeom>
          <a:ln w="12700">
            <a:solidFill>
              <a:srgbClr val="4515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040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9AD5A967-B7AC-19FE-392D-99B505D39BB3}"/>
              </a:ext>
            </a:extLst>
          </p:cNvPr>
          <p:cNvSpPr txBox="1">
            <a:spLocks/>
          </p:cNvSpPr>
          <p:nvPr/>
        </p:nvSpPr>
        <p:spPr>
          <a:xfrm>
            <a:off x="838202" y="365127"/>
            <a:ext cx="10515600" cy="906114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45156A"/>
                </a:solidFill>
              </a:rPr>
              <a:t>Year End Awarded Images – </a:t>
            </a:r>
            <a:r>
              <a:rPr lang="en-US" sz="4000" b="1" dirty="0">
                <a:solidFill>
                  <a:srgbClr val="F37B1F"/>
                </a:solidFill>
              </a:rPr>
              <a:t>Print</a:t>
            </a:r>
            <a:r>
              <a:rPr lang="en-US" sz="4000" b="1" dirty="0">
                <a:solidFill>
                  <a:srgbClr val="45156A"/>
                </a:solidFill>
              </a:rPr>
              <a:t> Color B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D50730-3330-6616-E634-9453D351C07D}"/>
              </a:ext>
            </a:extLst>
          </p:cNvPr>
          <p:cNvCxnSpPr/>
          <p:nvPr/>
        </p:nvCxnSpPr>
        <p:spPr>
          <a:xfrm>
            <a:off x="1509267" y="2597121"/>
            <a:ext cx="7918195" cy="0"/>
          </a:xfrm>
          <a:prstGeom prst="line">
            <a:avLst/>
          </a:prstGeom>
          <a:ln w="12700">
            <a:solidFill>
              <a:srgbClr val="4515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FE283C7-55A8-9C42-F7A7-94C36F75EF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750036"/>
              </p:ext>
            </p:extLst>
          </p:nvPr>
        </p:nvGraphicFramePr>
        <p:xfrm>
          <a:off x="1509267" y="1984248"/>
          <a:ext cx="7918195" cy="2533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5775">
                  <a:extLst>
                    <a:ext uri="{9D8B030D-6E8A-4147-A177-3AD203B41FA5}">
                      <a16:colId xmlns:a16="http://schemas.microsoft.com/office/drawing/2014/main" val="1182129118"/>
                    </a:ext>
                  </a:extLst>
                </a:gridCol>
                <a:gridCol w="2300015">
                  <a:extLst>
                    <a:ext uri="{9D8B030D-6E8A-4147-A177-3AD203B41FA5}">
                      <a16:colId xmlns:a16="http://schemas.microsoft.com/office/drawing/2014/main" val="345699752"/>
                    </a:ext>
                  </a:extLst>
                </a:gridCol>
                <a:gridCol w="1335470">
                  <a:extLst>
                    <a:ext uri="{9D8B030D-6E8A-4147-A177-3AD203B41FA5}">
                      <a16:colId xmlns:a16="http://schemas.microsoft.com/office/drawing/2014/main" val="722400422"/>
                    </a:ext>
                  </a:extLst>
                </a:gridCol>
                <a:gridCol w="1106935">
                  <a:extLst>
                    <a:ext uri="{9D8B030D-6E8A-4147-A177-3AD203B41FA5}">
                      <a16:colId xmlns:a16="http://schemas.microsoft.com/office/drawing/2014/main" val="3944516164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Image Name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Member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Score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Award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77708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Maasai warrior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Randy Rossow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1st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94153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793275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Black and blue pearls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Bob Russell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909243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Quetzel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Dianne Langmade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880489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 sticky situation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Randy Rossow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6734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Misty Merced morning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Randy Rossow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15656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Reaching for the sun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Randy Rossow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6673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Savannah sunrise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Randy Rossow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76595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White Pocket sunset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Randy Rossow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644369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1DE20C3-5760-A1EC-60F5-76AE5DDEAA3C}"/>
              </a:ext>
            </a:extLst>
          </p:cNvPr>
          <p:cNvSpPr/>
          <p:nvPr/>
        </p:nvSpPr>
        <p:spPr>
          <a:xfrm>
            <a:off x="1509267" y="1984248"/>
            <a:ext cx="7918195" cy="2533650"/>
          </a:xfrm>
          <a:prstGeom prst="rect">
            <a:avLst/>
          </a:prstGeom>
          <a:noFill/>
          <a:ln w="12700">
            <a:solidFill>
              <a:srgbClr val="451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23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9AD5A967-B7AC-19FE-392D-99B505D39BB3}"/>
              </a:ext>
            </a:extLst>
          </p:cNvPr>
          <p:cNvSpPr txBox="1">
            <a:spLocks/>
          </p:cNvSpPr>
          <p:nvPr/>
        </p:nvSpPr>
        <p:spPr>
          <a:xfrm>
            <a:off x="838202" y="365127"/>
            <a:ext cx="10515600" cy="906114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45156A"/>
                </a:solidFill>
              </a:rPr>
              <a:t>Year End Awarded Images – </a:t>
            </a:r>
            <a:r>
              <a:rPr lang="en-US" sz="4000" b="1" dirty="0">
                <a:solidFill>
                  <a:srgbClr val="F37B1F"/>
                </a:solidFill>
              </a:rPr>
              <a:t>Print</a:t>
            </a:r>
            <a:r>
              <a:rPr lang="en-US" sz="4000" b="1" dirty="0">
                <a:solidFill>
                  <a:srgbClr val="45156A"/>
                </a:solidFill>
              </a:rPr>
              <a:t> Mono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D50730-3330-6616-E634-9453D351C07D}"/>
              </a:ext>
            </a:extLst>
          </p:cNvPr>
          <p:cNvCxnSpPr/>
          <p:nvPr/>
        </p:nvCxnSpPr>
        <p:spPr>
          <a:xfrm>
            <a:off x="1509267" y="2148840"/>
            <a:ext cx="7918195" cy="0"/>
          </a:xfrm>
          <a:prstGeom prst="line">
            <a:avLst/>
          </a:prstGeom>
          <a:ln w="12700">
            <a:solidFill>
              <a:srgbClr val="4515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589CA0-2981-20C6-5844-040C6AE5F8F7}"/>
              </a:ext>
            </a:extLst>
          </p:cNvPr>
          <p:cNvCxnSpPr/>
          <p:nvPr/>
        </p:nvCxnSpPr>
        <p:spPr>
          <a:xfrm>
            <a:off x="1509267" y="3169287"/>
            <a:ext cx="7918195" cy="0"/>
          </a:xfrm>
          <a:prstGeom prst="line">
            <a:avLst/>
          </a:prstGeom>
          <a:ln w="12700">
            <a:solidFill>
              <a:srgbClr val="4515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AE1D69-5856-5772-D221-1BC0BB6BA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509720"/>
              </p:ext>
            </p:extLst>
          </p:nvPr>
        </p:nvGraphicFramePr>
        <p:xfrm>
          <a:off x="1509267" y="1541778"/>
          <a:ext cx="7918196" cy="48139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6254">
                  <a:extLst>
                    <a:ext uri="{9D8B030D-6E8A-4147-A177-3AD203B41FA5}">
                      <a16:colId xmlns:a16="http://schemas.microsoft.com/office/drawing/2014/main" val="205943851"/>
                    </a:ext>
                  </a:extLst>
                </a:gridCol>
                <a:gridCol w="1870340">
                  <a:extLst>
                    <a:ext uri="{9D8B030D-6E8A-4147-A177-3AD203B41FA5}">
                      <a16:colId xmlns:a16="http://schemas.microsoft.com/office/drawing/2014/main" val="281078288"/>
                    </a:ext>
                  </a:extLst>
                </a:gridCol>
                <a:gridCol w="1594667">
                  <a:extLst>
                    <a:ext uri="{9D8B030D-6E8A-4147-A177-3AD203B41FA5}">
                      <a16:colId xmlns:a16="http://schemas.microsoft.com/office/drawing/2014/main" val="2662991808"/>
                    </a:ext>
                  </a:extLst>
                </a:gridCol>
                <a:gridCol w="1106935">
                  <a:extLst>
                    <a:ext uri="{9D8B030D-6E8A-4147-A177-3AD203B41FA5}">
                      <a16:colId xmlns:a16="http://schemas.microsoft.com/office/drawing/2014/main" val="1401689789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Image Name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Member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Score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Award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73704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Chinese water dragon in mono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Isabel Guerra Clark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1st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495283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91474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Black Cloud at white pocket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Isabel Guerra Clark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365594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7706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Golden eye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Lou Romain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3rd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196832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1591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High tide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Isabel Guerra Clark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HM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4372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Curves in mono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Isabel Guerra Clark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HM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20709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Guru Ka Tal temple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Isabel Guerra Clark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HM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069711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Milky way over Badwater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Jeff Dannay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HM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309817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Bells in autumn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Lou Romain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HM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67788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White study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Lou Romain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HM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19546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Say what?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Lou Romain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HM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6452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Indiana January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Lou Romain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HM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164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Navajo on horseback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Mark Laverman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HM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14151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The lions eye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Mark Laverman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HM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89358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Calling the spirits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Mark Laverman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HM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578523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Moonstruck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Randy Rossow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HM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819484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518CFAF-26AE-8596-8F61-505E14224581}"/>
              </a:ext>
            </a:extLst>
          </p:cNvPr>
          <p:cNvCxnSpPr/>
          <p:nvPr/>
        </p:nvCxnSpPr>
        <p:spPr>
          <a:xfrm>
            <a:off x="1509267" y="2672463"/>
            <a:ext cx="7918195" cy="0"/>
          </a:xfrm>
          <a:prstGeom prst="line">
            <a:avLst/>
          </a:prstGeom>
          <a:ln w="12700">
            <a:solidFill>
              <a:srgbClr val="4515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24523FF-F135-EAA4-06A5-3A5833FE1E61}"/>
              </a:ext>
            </a:extLst>
          </p:cNvPr>
          <p:cNvSpPr/>
          <p:nvPr/>
        </p:nvSpPr>
        <p:spPr>
          <a:xfrm>
            <a:off x="1509267" y="1541778"/>
            <a:ext cx="7918195" cy="4813935"/>
          </a:xfrm>
          <a:prstGeom prst="rect">
            <a:avLst/>
          </a:prstGeom>
          <a:noFill/>
          <a:ln>
            <a:solidFill>
              <a:srgbClr val="451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86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81E99EB-55B4-FB83-D595-7F23F0A2AE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204199"/>
              </p:ext>
            </p:extLst>
          </p:nvPr>
        </p:nvGraphicFramePr>
        <p:xfrm>
          <a:off x="1527557" y="1889365"/>
          <a:ext cx="7918194" cy="2533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6254">
                  <a:extLst>
                    <a:ext uri="{9D8B030D-6E8A-4147-A177-3AD203B41FA5}">
                      <a16:colId xmlns:a16="http://schemas.microsoft.com/office/drawing/2014/main" val="842711112"/>
                    </a:ext>
                  </a:extLst>
                </a:gridCol>
                <a:gridCol w="1870339">
                  <a:extLst>
                    <a:ext uri="{9D8B030D-6E8A-4147-A177-3AD203B41FA5}">
                      <a16:colId xmlns:a16="http://schemas.microsoft.com/office/drawing/2014/main" val="3294890685"/>
                    </a:ext>
                  </a:extLst>
                </a:gridCol>
                <a:gridCol w="1594666">
                  <a:extLst>
                    <a:ext uri="{9D8B030D-6E8A-4147-A177-3AD203B41FA5}">
                      <a16:colId xmlns:a16="http://schemas.microsoft.com/office/drawing/2014/main" val="3349739813"/>
                    </a:ext>
                  </a:extLst>
                </a:gridCol>
                <a:gridCol w="1106935">
                  <a:extLst>
                    <a:ext uri="{9D8B030D-6E8A-4147-A177-3AD203B41FA5}">
                      <a16:colId xmlns:a16="http://schemas.microsoft.com/office/drawing/2014/main" val="289230504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Image Name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Member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Score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Award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4972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Macaque mother and offspring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Isabel Guerra Clark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1st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49947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915555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Three chicks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Isabel Guerra Clark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292015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Mr &amp; Mrs sandhill crane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Isabel Guerra Clark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6417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Rufus Hummer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Lou Romain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6677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The king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Lou Romain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987255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Prowling leopard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Mark Laverman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85563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Safe with momma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Mark Laverman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457968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Owl in flight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Randy Rossow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10732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F0646C7-088E-80BF-DE67-CE744EF5244E}"/>
              </a:ext>
            </a:extLst>
          </p:cNvPr>
          <p:cNvSpPr/>
          <p:nvPr/>
        </p:nvSpPr>
        <p:spPr>
          <a:xfrm>
            <a:off x="1527557" y="1889365"/>
            <a:ext cx="7918194" cy="2609483"/>
          </a:xfrm>
          <a:prstGeom prst="rect">
            <a:avLst/>
          </a:prstGeom>
          <a:noFill/>
          <a:ln>
            <a:solidFill>
              <a:srgbClr val="451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9AD5A967-B7AC-19FE-392D-99B505D39BB3}"/>
              </a:ext>
            </a:extLst>
          </p:cNvPr>
          <p:cNvSpPr txBox="1">
            <a:spLocks/>
          </p:cNvSpPr>
          <p:nvPr/>
        </p:nvSpPr>
        <p:spPr>
          <a:xfrm>
            <a:off x="838202" y="365127"/>
            <a:ext cx="10515600" cy="906114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45156A"/>
                </a:solidFill>
              </a:rPr>
              <a:t>Year End Awarded Images – </a:t>
            </a:r>
            <a:r>
              <a:rPr lang="en-US" sz="4000" b="1" dirty="0">
                <a:solidFill>
                  <a:srgbClr val="F37B1F"/>
                </a:solidFill>
              </a:rPr>
              <a:t>Print</a:t>
            </a:r>
            <a:r>
              <a:rPr lang="en-US" sz="4000" b="1" dirty="0">
                <a:solidFill>
                  <a:srgbClr val="45156A"/>
                </a:solidFill>
              </a:rPr>
              <a:t> Nature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D50730-3330-6616-E634-9453D351C07D}"/>
              </a:ext>
            </a:extLst>
          </p:cNvPr>
          <p:cNvCxnSpPr/>
          <p:nvPr/>
        </p:nvCxnSpPr>
        <p:spPr>
          <a:xfrm>
            <a:off x="1527556" y="2513967"/>
            <a:ext cx="7918195" cy="0"/>
          </a:xfrm>
          <a:prstGeom prst="line">
            <a:avLst/>
          </a:prstGeom>
          <a:ln w="12700">
            <a:solidFill>
              <a:srgbClr val="4515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10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9AD5A967-B7AC-19FE-392D-99B505D39BB3}"/>
              </a:ext>
            </a:extLst>
          </p:cNvPr>
          <p:cNvSpPr txBox="1">
            <a:spLocks/>
          </p:cNvSpPr>
          <p:nvPr/>
        </p:nvSpPr>
        <p:spPr>
          <a:xfrm>
            <a:off x="838202" y="365127"/>
            <a:ext cx="10515600" cy="906114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45156A"/>
                </a:solidFill>
              </a:rPr>
              <a:t>Year End Awarded Images – </a:t>
            </a:r>
            <a:r>
              <a:rPr lang="en-US" sz="4000" b="1" dirty="0">
                <a:solidFill>
                  <a:srgbClr val="F37B1F"/>
                </a:solidFill>
              </a:rPr>
              <a:t>Print</a:t>
            </a:r>
            <a:r>
              <a:rPr lang="en-US" sz="4000" b="1" dirty="0">
                <a:solidFill>
                  <a:srgbClr val="45156A"/>
                </a:solidFill>
              </a:rPr>
              <a:t> Panoramic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D50730-3330-6616-E634-9453D351C07D}"/>
              </a:ext>
            </a:extLst>
          </p:cNvPr>
          <p:cNvCxnSpPr>
            <a:cxnSpLocks/>
          </p:cNvCxnSpPr>
          <p:nvPr/>
        </p:nvCxnSpPr>
        <p:spPr>
          <a:xfrm>
            <a:off x="1573276" y="2395095"/>
            <a:ext cx="7854186" cy="0"/>
          </a:xfrm>
          <a:prstGeom prst="line">
            <a:avLst/>
          </a:prstGeom>
          <a:ln w="12700">
            <a:solidFill>
              <a:srgbClr val="4515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BE66E9F-F43B-1363-0190-C888DF24E4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279584"/>
              </p:ext>
            </p:extLst>
          </p:nvPr>
        </p:nvGraphicFramePr>
        <p:xfrm>
          <a:off x="1573276" y="1794394"/>
          <a:ext cx="7854186" cy="2026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9204">
                  <a:extLst>
                    <a:ext uri="{9D8B030D-6E8A-4147-A177-3AD203B41FA5}">
                      <a16:colId xmlns:a16="http://schemas.microsoft.com/office/drawing/2014/main" val="2359425543"/>
                    </a:ext>
                  </a:extLst>
                </a:gridCol>
                <a:gridCol w="1855220">
                  <a:extLst>
                    <a:ext uri="{9D8B030D-6E8A-4147-A177-3AD203B41FA5}">
                      <a16:colId xmlns:a16="http://schemas.microsoft.com/office/drawing/2014/main" val="3221587447"/>
                    </a:ext>
                  </a:extLst>
                </a:gridCol>
                <a:gridCol w="1581775">
                  <a:extLst>
                    <a:ext uri="{9D8B030D-6E8A-4147-A177-3AD203B41FA5}">
                      <a16:colId xmlns:a16="http://schemas.microsoft.com/office/drawing/2014/main" val="2350231108"/>
                    </a:ext>
                  </a:extLst>
                </a:gridCol>
                <a:gridCol w="1097987">
                  <a:extLst>
                    <a:ext uri="{9D8B030D-6E8A-4147-A177-3AD203B41FA5}">
                      <a16:colId xmlns:a16="http://schemas.microsoft.com/office/drawing/2014/main" val="876522384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Image Name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Member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Score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Award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51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9919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Intrusion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Randy Rossow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1st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418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1236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The Chief at sunrise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Mark Laverman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13257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Teton barn sunrise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Mark </a:t>
                      </a:r>
                      <a:r>
                        <a:rPr lang="en-US" sz="1600" u="none" strike="noStrike" dirty="0" err="1">
                          <a:effectLst/>
                        </a:rPr>
                        <a:t>Laverman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3152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Mountain reflections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Mark </a:t>
                      </a:r>
                      <a:r>
                        <a:rPr lang="en-US" sz="1600" u="none" strike="noStrike" dirty="0" err="1">
                          <a:effectLst/>
                        </a:rPr>
                        <a:t>Laverman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537532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Canyon de Chelly sunrise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Mark </a:t>
                      </a:r>
                      <a:r>
                        <a:rPr lang="en-US" sz="1600" u="none" strike="noStrike" dirty="0" err="1">
                          <a:effectLst/>
                        </a:rPr>
                        <a:t>Laverman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23367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Horton Creek Autumn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Randy Rossow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58088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379CCD0-741A-3F3F-F2D6-8EF683743398}"/>
              </a:ext>
            </a:extLst>
          </p:cNvPr>
          <p:cNvSpPr/>
          <p:nvPr/>
        </p:nvSpPr>
        <p:spPr>
          <a:xfrm>
            <a:off x="1573276" y="1794394"/>
            <a:ext cx="7854186" cy="2113612"/>
          </a:xfrm>
          <a:prstGeom prst="rect">
            <a:avLst/>
          </a:prstGeom>
          <a:noFill/>
          <a:ln>
            <a:solidFill>
              <a:srgbClr val="451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9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3330</TotalTime>
  <Words>1032</Words>
  <Application>Microsoft Macintosh PowerPoint</Application>
  <PresentationFormat>Widescreen</PresentationFormat>
  <Paragraphs>534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2022-2023 Year End Awards</vt:lpstr>
      <vt:lpstr>PowerPoint Presentation</vt:lpstr>
      <vt:lpstr>PowerPoint Presentation</vt:lpstr>
      <vt:lpstr>PRINT Award Winners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DIGITAL Award Winners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Creager, Chris</dc:creator>
  <cp:lastModifiedBy>Creager, Chris</cp:lastModifiedBy>
  <cp:revision>48</cp:revision>
  <dcterms:created xsi:type="dcterms:W3CDTF">2022-08-20T01:23:54Z</dcterms:created>
  <dcterms:modified xsi:type="dcterms:W3CDTF">2023-07-02T12:40:59Z</dcterms:modified>
</cp:coreProperties>
</file>